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7" r:id="rId2"/>
    <p:sldId id="314" r:id="rId3"/>
    <p:sldId id="315" r:id="rId4"/>
    <p:sldId id="316" r:id="rId5"/>
    <p:sldId id="317" r:id="rId6"/>
    <p:sldId id="318" r:id="rId7"/>
    <p:sldId id="319" r:id="rId8"/>
    <p:sldId id="321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23" r:id="rId17"/>
    <p:sldId id="324" r:id="rId18"/>
    <p:sldId id="327" r:id="rId19"/>
    <p:sldId id="325" r:id="rId20"/>
    <p:sldId id="27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9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262"/>
    <a:srgbClr val="F1C3C8"/>
    <a:srgbClr val="F19290"/>
    <a:srgbClr val="E3B7E7"/>
    <a:srgbClr val="AC46FA"/>
    <a:srgbClr val="9E42E4"/>
    <a:srgbClr val="922BB2"/>
    <a:srgbClr val="450E45"/>
    <a:srgbClr val="D52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47"/>
    <p:restoredTop sz="94681"/>
  </p:normalViewPr>
  <p:slideViewPr>
    <p:cSldViewPr snapToGrid="0" snapToObjects="1">
      <p:cViewPr>
        <p:scale>
          <a:sx n="82" d="100"/>
          <a:sy n="82" d="100"/>
        </p:scale>
        <p:origin x="1072" y="472"/>
      </p:cViewPr>
      <p:guideLst>
        <p:guide orient="horz" pos="2160"/>
        <p:guide pos="3840"/>
        <p:guide pos="3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0FF63E-1C31-024F-8946-CE1BB9A4AD8C}" type="datetimeFigureOut">
              <a:rPr kumimoji="1" lang="zh-CN" altLang="en-US" smtClean="0"/>
              <a:t>2017/8/8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C4C1A5-1FDE-D549-AF51-5733CCE515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725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076C-7901-0F4E-B4AF-A7FA495B2552}" type="datetimeFigureOut">
              <a:rPr kumimoji="1" lang="zh-CN" altLang="en-US" smtClean="0"/>
              <a:t>2017/8/8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616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076C-7901-0F4E-B4AF-A7FA495B2552}" type="datetimeFigureOut">
              <a:rPr kumimoji="1" lang="zh-CN" altLang="en-US" smtClean="0"/>
              <a:t>2017/8/8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369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076C-7901-0F4E-B4AF-A7FA495B2552}" type="datetimeFigureOut">
              <a:rPr kumimoji="1" lang="zh-CN" altLang="en-US" smtClean="0"/>
              <a:t>2017/8/8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871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076C-7901-0F4E-B4AF-A7FA495B2552}" type="datetimeFigureOut">
              <a:rPr kumimoji="1" lang="zh-CN" altLang="en-US" smtClean="0"/>
              <a:t>2017/8/8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0441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076C-7901-0F4E-B4AF-A7FA495B2552}" type="datetimeFigureOut">
              <a:rPr kumimoji="1" lang="zh-CN" altLang="en-US" smtClean="0"/>
              <a:t>2017/8/8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3705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076C-7901-0F4E-B4AF-A7FA495B2552}" type="datetimeFigureOut">
              <a:rPr kumimoji="1" lang="zh-CN" altLang="en-US" smtClean="0"/>
              <a:t>2017/8/8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9056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076C-7901-0F4E-B4AF-A7FA495B2552}" type="datetimeFigureOut">
              <a:rPr kumimoji="1" lang="zh-CN" altLang="en-US" smtClean="0"/>
              <a:t>2017/8/8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2174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076C-7901-0F4E-B4AF-A7FA495B2552}" type="datetimeFigureOut">
              <a:rPr kumimoji="1" lang="zh-CN" altLang="en-US" smtClean="0"/>
              <a:t>2017/8/8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9405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076C-7901-0F4E-B4AF-A7FA495B2552}" type="datetimeFigureOut">
              <a:rPr kumimoji="1" lang="zh-CN" altLang="en-US" smtClean="0"/>
              <a:t>2017/8/8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4161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076C-7901-0F4E-B4AF-A7FA495B2552}" type="datetimeFigureOut">
              <a:rPr kumimoji="1" lang="zh-CN" altLang="en-US" smtClean="0"/>
              <a:t>2017/8/8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2323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9076C-7901-0F4E-B4AF-A7FA495B2552}" type="datetimeFigureOut">
              <a:rPr kumimoji="1" lang="zh-CN" altLang="en-US" smtClean="0"/>
              <a:t>2017/8/8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08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9076C-7901-0F4E-B4AF-A7FA495B2552}" type="datetimeFigureOut">
              <a:rPr kumimoji="1" lang="zh-CN" altLang="en-US" smtClean="0"/>
              <a:t>2017/8/8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FBF322-F306-5A41-83C8-18DEA57F85A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390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gif"/><Relationship Id="rId3" Type="http://schemas.openxmlformats.org/officeDocument/2006/relationships/image" Target="../media/image8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09684" y="2602007"/>
            <a:ext cx="3249608" cy="1308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900" b="1" dirty="0" smtClean="0">
                <a:solidFill>
                  <a:schemeClr val="bg1"/>
                </a:solidFill>
                <a:effectLst/>
                <a:latin typeface="Impact" charset="0"/>
                <a:ea typeface="Impact" charset="0"/>
                <a:cs typeface="Impact" charset="0"/>
              </a:rPr>
              <a:t>Design</a:t>
            </a:r>
            <a:r>
              <a:rPr lang="zh-CN" altLang="en-US" sz="7900" b="1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/>
                <a:latin typeface="Impact" charset="0"/>
                <a:ea typeface="Impact" charset="0"/>
                <a:cs typeface="Impact" charset="0"/>
              </a:rPr>
              <a:t> </a:t>
            </a:r>
            <a:endParaRPr lang="en-US" altLang="zh-CN" sz="7900" b="1" dirty="0" smtClean="0">
              <a:solidFill>
                <a:schemeClr val="accent6">
                  <a:lumMod val="20000"/>
                  <a:lumOff val="80000"/>
                </a:schemeClr>
              </a:solidFill>
              <a:effectLst/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4381611"/>
            <a:ext cx="121919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FACE</a:t>
            </a:r>
            <a:r>
              <a:rPr lang="zh-CN" altLang="en-US" sz="60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60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TRACKING</a:t>
            </a:r>
            <a:endParaRPr lang="zh-CN" altLang="en-US" sz="5200" dirty="0" smtClean="0">
              <a:solidFill>
                <a:schemeClr val="accent6">
                  <a:lumMod val="40000"/>
                  <a:lumOff val="6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1322204"/>
            <a:ext cx="1219199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1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TEAM</a:t>
            </a:r>
            <a:r>
              <a:rPr lang="zh-CN" altLang="en-US" sz="11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110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22</a:t>
            </a:r>
            <a:endParaRPr lang="en-US" altLang="zh-CN" sz="11000" dirty="0" smtClean="0">
              <a:solidFill>
                <a:schemeClr val="accent6">
                  <a:lumMod val="40000"/>
                  <a:lumOff val="60000"/>
                </a:schemeClr>
              </a:solidFill>
              <a:effectLst/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709684" y="3475269"/>
            <a:ext cx="3052439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7600" b="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Review</a:t>
            </a:r>
            <a:endParaRPr lang="en-US" altLang="zh-CN" sz="7600" b="1" dirty="0" smtClean="0">
              <a:solidFill>
                <a:schemeClr val="bg1"/>
              </a:solidFill>
              <a:effectLst/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3633" y="2581179"/>
            <a:ext cx="2485461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500" b="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IV</a:t>
            </a:r>
            <a:endParaRPr lang="zh-CN" altLang="en-US" sz="15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603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0160" y="643860"/>
            <a:ext cx="9506773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Final</a:t>
            </a:r>
            <a:r>
              <a:rPr lang="zh-CN" altLang="en-US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Design</a:t>
            </a:r>
            <a:r>
              <a:rPr lang="zh-CN" altLang="en-US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Input</a:t>
            </a:r>
            <a:r>
              <a:rPr lang="zh-CN" altLang="en-US" sz="4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Processing</a:t>
            </a:r>
            <a:endParaRPr lang="en-US" sz="4800" dirty="0">
              <a:solidFill>
                <a:schemeClr val="accent6">
                  <a:lumMod val="40000"/>
                  <a:lumOff val="6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5" name="圆角矩形 5"/>
          <p:cNvSpPr/>
          <p:nvPr/>
        </p:nvSpPr>
        <p:spPr>
          <a:xfrm>
            <a:off x="732297" y="2322427"/>
            <a:ext cx="4064000" cy="7795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Real-time</a:t>
            </a:r>
            <a:r>
              <a:rPr lang="zh-CN" altLang="en-US" sz="320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320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Stream</a:t>
            </a:r>
            <a:endParaRPr lang="en-US" altLang="zh-CN" sz="320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圆角矩形 5"/>
          <p:cNvSpPr/>
          <p:nvPr/>
        </p:nvSpPr>
        <p:spPr>
          <a:xfrm>
            <a:off x="5902001" y="2322426"/>
            <a:ext cx="5588433" cy="7795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Frames</a:t>
            </a:r>
            <a:endParaRPr lang="en-US" altLang="zh-CN" sz="320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97" y="3433341"/>
            <a:ext cx="4064000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02" y="3433340"/>
            <a:ext cx="5588433" cy="2286001"/>
          </a:xfrm>
          <a:prstGeom prst="rect">
            <a:avLst/>
          </a:prstGeom>
        </p:spPr>
      </p:pic>
      <p:sp>
        <p:nvSpPr>
          <p:cNvPr id="11" name="下箭头 12"/>
          <p:cNvSpPr/>
          <p:nvPr/>
        </p:nvSpPr>
        <p:spPr>
          <a:xfrm rot="16200000" flipH="1">
            <a:off x="4858550" y="3657938"/>
            <a:ext cx="1129992" cy="680796"/>
          </a:xfrm>
          <a:prstGeom prst="downArrow">
            <a:avLst>
              <a:gd name="adj1" fmla="val 50000"/>
              <a:gd name="adj2" fmla="val 64533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1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1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0160" y="643860"/>
            <a:ext cx="9506773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Final</a:t>
            </a:r>
            <a:r>
              <a:rPr lang="zh-CN" altLang="en-US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Design</a:t>
            </a:r>
            <a:r>
              <a:rPr lang="zh-CN" altLang="en-US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Face</a:t>
            </a:r>
            <a:r>
              <a:rPr lang="zh-CN" altLang="en-US" sz="4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Detection</a:t>
            </a:r>
            <a:endParaRPr lang="en-US" sz="4800" dirty="0">
              <a:solidFill>
                <a:schemeClr val="accent6">
                  <a:lumMod val="40000"/>
                  <a:lumOff val="6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7" name="圆角矩形 5"/>
          <p:cNvSpPr/>
          <p:nvPr/>
        </p:nvSpPr>
        <p:spPr>
          <a:xfrm>
            <a:off x="670160" y="1751309"/>
            <a:ext cx="4986721" cy="461849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3200" b="1" dirty="0" smtClean="0">
                <a:solidFill>
                  <a:schemeClr val="accent6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Helvetica" charset="0"/>
                <a:ea typeface="Helvetica" charset="0"/>
                <a:cs typeface="Helvetica" charset="0"/>
              </a:rPr>
              <a:t>GPU</a:t>
            </a:r>
            <a:r>
              <a:rPr lang="zh-CN" altLang="en-US" sz="3200" b="1" dirty="0" smtClean="0">
                <a:solidFill>
                  <a:schemeClr val="accent6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3200" b="1" dirty="0" smtClean="0">
                <a:solidFill>
                  <a:schemeClr val="accent6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Helvetica" charset="0"/>
                <a:ea typeface="Helvetica" charset="0"/>
                <a:cs typeface="Helvetica" charset="0"/>
              </a:rPr>
              <a:t>Mode:</a:t>
            </a:r>
          </a:p>
          <a:p>
            <a:r>
              <a:rPr lang="en-US" altLang="zh-CN" sz="3200" b="1" dirty="0" smtClean="0">
                <a:solidFill>
                  <a:schemeClr val="bg1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Helvetica" charset="0"/>
                <a:ea typeface="Helvetica" charset="0"/>
                <a:cs typeface="Helvetica" charset="0"/>
              </a:rPr>
              <a:t>Faster</a:t>
            </a:r>
            <a:r>
              <a:rPr lang="zh-CN" altLang="en-US" sz="32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R-CNN</a:t>
            </a:r>
            <a:r>
              <a:rPr lang="zh-CN" altLang="en-US" sz="3200" b="1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2400" i="1" dirty="0" smtClean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Faster</a:t>
            </a:r>
            <a:r>
              <a:rPr lang="zh-CN" altLang="en-US" sz="2400" i="1" dirty="0" smtClean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Region-based</a:t>
            </a:r>
            <a:r>
              <a:rPr lang="zh-CN" altLang="en-US" sz="2400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Convolutional</a:t>
            </a:r>
            <a:r>
              <a:rPr lang="zh-CN" altLang="en-US" sz="2400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altLang="zh-CN" sz="2400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Neural</a:t>
            </a:r>
            <a:r>
              <a:rPr lang="zh-CN" altLang="en-US" sz="2400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altLang="zh-CN" sz="2400" i="1" dirty="0" smtClean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Network</a:t>
            </a:r>
          </a:p>
          <a:p>
            <a:pPr marL="342900" indent="-342900">
              <a:buFont typeface="Arial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High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Accuracy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High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speed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with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GPU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(~100fps)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Low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speed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on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CPU</a:t>
            </a:r>
            <a:b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</a:b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(~1fps)</a:t>
            </a:r>
            <a:endParaRPr lang="en-US" altLang="zh-CN" sz="24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8" name="圆角矩形 5"/>
          <p:cNvSpPr/>
          <p:nvPr/>
        </p:nvSpPr>
        <p:spPr>
          <a:xfrm>
            <a:off x="6230319" y="1751310"/>
            <a:ext cx="5250193" cy="461849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3200" b="1" dirty="0" smtClean="0">
                <a:solidFill>
                  <a:schemeClr val="accent6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Helvetica" charset="0"/>
                <a:ea typeface="Helvetica" charset="0"/>
                <a:cs typeface="Helvetica" charset="0"/>
              </a:rPr>
              <a:t>CPU</a:t>
            </a:r>
            <a:r>
              <a:rPr lang="zh-CN" altLang="en-US" sz="3200" b="1" dirty="0" smtClean="0">
                <a:solidFill>
                  <a:schemeClr val="accent6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3200" b="1" dirty="0" smtClean="0">
                <a:solidFill>
                  <a:schemeClr val="accent6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Helvetica" charset="0"/>
                <a:ea typeface="Helvetica" charset="0"/>
                <a:cs typeface="Helvetica" charset="0"/>
              </a:rPr>
              <a:t>Mode:</a:t>
            </a:r>
          </a:p>
          <a:p>
            <a:r>
              <a:rPr lang="en-US" altLang="zh-CN" sz="3200" b="1" dirty="0" err="1" smtClean="0">
                <a:solidFill>
                  <a:schemeClr val="bg1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Helvetica" charset="0"/>
                <a:ea typeface="Helvetica" charset="0"/>
                <a:cs typeface="Helvetica" charset="0"/>
              </a:rPr>
              <a:t>Dlib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Helvetica" charset="0"/>
                <a:ea typeface="Helvetica" charset="0"/>
                <a:cs typeface="Helvetica" charset="0"/>
              </a:rPr>
              <a:t>Detection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2400" i="1" dirty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Deep Metric </a:t>
            </a:r>
            <a:r>
              <a:rPr lang="en-US" altLang="zh-CN" sz="2400" i="1" dirty="0" smtClean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Learning</a:t>
            </a:r>
          </a:p>
          <a:p>
            <a:endParaRPr lang="en-US" altLang="zh-CN" sz="2400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Lower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Accuracy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High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speed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on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CPU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(~30fps)\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Open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source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Library</a:t>
            </a:r>
          </a:p>
          <a:p>
            <a:pPr marL="342900" indent="-342900">
              <a:buFont typeface="Arial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31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70160" y="643860"/>
            <a:ext cx="9506773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Final</a:t>
            </a:r>
            <a:r>
              <a:rPr lang="zh-CN" altLang="en-US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Design</a:t>
            </a:r>
            <a:r>
              <a:rPr lang="zh-CN" altLang="en-US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Tracking</a:t>
            </a:r>
            <a:endParaRPr lang="en-US" sz="4800" dirty="0">
              <a:solidFill>
                <a:schemeClr val="accent6">
                  <a:lumMod val="40000"/>
                  <a:lumOff val="6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9" y="3072286"/>
            <a:ext cx="2532062" cy="1899047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670160" y="2247255"/>
            <a:ext cx="7264972" cy="354911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3200" b="1" dirty="0" smtClean="0">
                <a:solidFill>
                  <a:schemeClr val="accent6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Helvetica" charset="0"/>
                <a:ea typeface="Helvetica" charset="0"/>
                <a:cs typeface="Helvetica" charset="0"/>
              </a:rPr>
              <a:t>Based</a:t>
            </a:r>
            <a:r>
              <a:rPr lang="zh-CN" altLang="en-US" sz="3200" b="1" dirty="0" smtClean="0">
                <a:solidFill>
                  <a:schemeClr val="accent6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3200" b="1" dirty="0" smtClean="0">
                <a:solidFill>
                  <a:schemeClr val="accent6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Helvetica" charset="0"/>
                <a:ea typeface="Helvetica" charset="0"/>
                <a:cs typeface="Helvetica" charset="0"/>
              </a:rPr>
              <a:t>Algorithm</a:t>
            </a:r>
          </a:p>
          <a:p>
            <a:r>
              <a:rPr lang="en-US" altLang="zh-CN" sz="3200" b="1" dirty="0" smtClean="0">
                <a:solidFill>
                  <a:schemeClr val="bg1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Helvetica" charset="0"/>
                <a:ea typeface="Helvetica" charset="0"/>
                <a:cs typeface="Helvetica" charset="0"/>
              </a:rPr>
              <a:t>KCF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effectLst>
                  <a:glow rad="12700">
                    <a:schemeClr val="accent1">
                      <a:alpha val="40000"/>
                    </a:schemeClr>
                  </a:glow>
                </a:effectLst>
                <a:latin typeface="Helvetica" charset="0"/>
                <a:ea typeface="Helvetica" charset="0"/>
                <a:cs typeface="Helvetica" charset="0"/>
              </a:rPr>
              <a:t>Tracking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en-US" altLang="zh-CN" sz="2400" i="1" dirty="0" smtClean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Kernelized</a:t>
            </a:r>
            <a:r>
              <a:rPr lang="zh-CN" altLang="en-US" sz="2400" i="1" dirty="0" smtClean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altLang="zh-CN" sz="2400" i="1" dirty="0" smtClean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Correlation</a:t>
            </a:r>
            <a:r>
              <a:rPr lang="zh-CN" altLang="en-US" sz="2400" i="1" dirty="0" smtClean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 </a:t>
            </a:r>
            <a:r>
              <a:rPr lang="en-US" altLang="zh-CN" sz="2400" i="1" dirty="0" smtClean="0">
                <a:solidFill>
                  <a:schemeClr val="bg1"/>
                </a:solidFill>
                <a:latin typeface="Helvetica Light Oblique" charset="0"/>
                <a:ea typeface="Helvetica Light Oblique" charset="0"/>
                <a:cs typeface="Helvetica Light Oblique" charset="0"/>
              </a:rPr>
              <a:t>Filter</a:t>
            </a:r>
          </a:p>
          <a:p>
            <a:pPr marL="342900" indent="-342900">
              <a:buFont typeface="Arial" charset="0"/>
              <a:buChar char="•"/>
            </a:pPr>
            <a:endParaRPr lang="en-US" altLang="zh-CN" sz="2400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High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speed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online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learning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regression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model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(~172fps)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endParaRPr lang="en-US" altLang="zh-CN" sz="2400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High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object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tracking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accuracy</a:t>
            </a:r>
            <a:r>
              <a:rPr lang="zh-CN" altLang="en-US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(&gt;73.2%)</a:t>
            </a:r>
          </a:p>
        </p:txBody>
      </p:sp>
    </p:spTree>
    <p:extLst>
      <p:ext uri="{BB962C8B-B14F-4D97-AF65-F5344CB8AC3E}">
        <p14:creationId xmlns:p14="http://schemas.microsoft.com/office/powerpoint/2010/main" val="159500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/>
          <p:nvPr/>
        </p:nvSpPr>
        <p:spPr>
          <a:xfrm>
            <a:off x="670160" y="643860"/>
            <a:ext cx="9506773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Final</a:t>
            </a:r>
            <a:r>
              <a:rPr lang="zh-CN" altLang="en-US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Design</a:t>
            </a:r>
            <a:r>
              <a:rPr lang="zh-CN" altLang="en-US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Tracking</a:t>
            </a:r>
            <a:r>
              <a:rPr lang="zh-CN" altLang="en-US" sz="480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with</a:t>
            </a:r>
            <a:r>
              <a:rPr lang="zh-CN" altLang="en-US" sz="480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Detection</a:t>
            </a:r>
            <a:endParaRPr lang="en-US" sz="4800" dirty="0">
              <a:solidFill>
                <a:schemeClr val="accent6">
                  <a:lumMod val="40000"/>
                  <a:lumOff val="6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788976" y="1952790"/>
            <a:ext cx="6276814" cy="41070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Use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face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detection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to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ensure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that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we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always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track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people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when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there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is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one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Use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tracker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to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keep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tracking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under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occultation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&amp;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black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out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2400" dirty="0">
              <a:solidFill>
                <a:schemeClr val="bg1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Solve: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Focus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lose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Illumination</a:t>
            </a:r>
            <a:r>
              <a:rPr lang="zh-CN" altLang="en-US" sz="2400" dirty="0" smtClean="0">
                <a:solidFill>
                  <a:schemeClr val="bg1"/>
                </a:solidFill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</a:rPr>
              <a:t>variant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zh-CN" sz="2400" dirty="0" smtClean="0">
                <a:solidFill>
                  <a:schemeClr val="bg1"/>
                </a:solidFill>
              </a:rPr>
              <a:t>Occultation</a:t>
            </a: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94" y="1950457"/>
            <a:ext cx="3232660" cy="2020412"/>
          </a:xfrm>
          <a:prstGeom prst="rect">
            <a:avLst/>
          </a:prstGeom>
        </p:spPr>
      </p:pic>
      <p:pic>
        <p:nvPicPr>
          <p:cNvPr id="10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45" y="4006315"/>
            <a:ext cx="3281908" cy="205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/>
          <p:nvPr/>
        </p:nvSpPr>
        <p:spPr>
          <a:xfrm>
            <a:off x="670160" y="643860"/>
            <a:ext cx="9506773" cy="83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Final</a:t>
            </a:r>
            <a:r>
              <a:rPr lang="zh-CN" altLang="en-US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Design</a:t>
            </a:r>
            <a:r>
              <a:rPr lang="zh-CN" altLang="en-US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Tracking</a:t>
            </a:r>
            <a:r>
              <a:rPr lang="zh-CN" altLang="en-US" sz="480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with</a:t>
            </a:r>
            <a:r>
              <a:rPr lang="zh-CN" altLang="en-US" sz="480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Detection</a:t>
            </a:r>
            <a:endParaRPr lang="en-US" sz="4800" dirty="0">
              <a:solidFill>
                <a:schemeClr val="accent6">
                  <a:lumMod val="40000"/>
                  <a:lumOff val="6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8" name="圆角矩形 5"/>
          <p:cNvSpPr/>
          <p:nvPr/>
        </p:nvSpPr>
        <p:spPr>
          <a:xfrm>
            <a:off x="940600" y="2875444"/>
            <a:ext cx="2366211" cy="102804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Detection</a:t>
            </a:r>
            <a:r>
              <a:rPr lang="zh-CN" alt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Results</a:t>
            </a:r>
            <a:r>
              <a:rPr lang="zh-CN" alt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top#50</a:t>
            </a:r>
            <a:endParaRPr lang="en-US" altLang="zh-CN" sz="24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圆角矩形 5"/>
          <p:cNvSpPr/>
          <p:nvPr/>
        </p:nvSpPr>
        <p:spPr>
          <a:xfrm>
            <a:off x="892808" y="4108946"/>
            <a:ext cx="2414003" cy="10613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Tracking</a:t>
            </a:r>
            <a:r>
              <a:rPr lang="zh-CN" alt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Results</a:t>
            </a:r>
            <a:r>
              <a:rPr lang="zh-CN" alt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top#50</a:t>
            </a:r>
            <a:endParaRPr lang="en-US" altLang="zh-CN" sz="24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下箭头 12"/>
          <p:cNvSpPr/>
          <p:nvPr/>
        </p:nvSpPr>
        <p:spPr>
          <a:xfrm rot="16200000" flipH="1">
            <a:off x="3511059" y="3481943"/>
            <a:ext cx="656836" cy="1065329"/>
          </a:xfrm>
          <a:prstGeom prst="downArrow">
            <a:avLst>
              <a:gd name="adj1" fmla="val 50000"/>
              <a:gd name="adj2" fmla="val 6453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1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圆角矩形 5"/>
              <p:cNvSpPr/>
              <p:nvPr/>
            </p:nvSpPr>
            <p:spPr>
              <a:xfrm>
                <a:off x="4372139" y="2727268"/>
                <a:ext cx="3628324" cy="2653234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𝑆𝑐𝑜𝑟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𝑇𝑟𝑎𝑐𝑘𝑖𝑛𝑔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altLang="zh-CN" sz="2400" i="1" dirty="0" smtClean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+</m:t>
                      </m:r>
                    </m:oMath>
                  </m:oMathPara>
                </a14:m>
                <a:endParaRPr lang="en-US" altLang="zh-CN" sz="2400" i="1" dirty="0" smtClean="0">
                  <a:solidFill>
                    <a:schemeClr val="bg1"/>
                  </a:solidFill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𝑆𝑐𝑜𝑟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𝐷𝑒𝑡𝑒𝑐𝑡𝑖𝑜𝑛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chemeClr val="bg1"/>
                          </a:solidFill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altLang="zh-CN" sz="2400" i="1" dirty="0" smtClean="0">
                  <a:solidFill>
                    <a:schemeClr val="bg1"/>
                  </a:solidFill>
                </a:endParaRPr>
              </a:p>
              <a:p>
                <a:pPr algn="ctr"/>
                <a:r>
                  <a:rPr lang="zh-CN" altLang="en-US" sz="2400" i="1" dirty="0" smtClean="0">
                    <a:solidFill>
                      <a:schemeClr val="bg1"/>
                    </a:solidFill>
                  </a:rPr>
                  <a:t>* </a:t>
                </a:r>
                <a:endParaRPr lang="en-US" altLang="zh-CN" sz="2400" i="1" dirty="0" smtClean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𝑊𝑒𝑖𝑔h𝑡</m:t>
                              </m:r>
                              <m:r>
                                <a:rPr lang="zh-CN" altLang="en-US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∗ 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𝑆𝑖𝑧𝑒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𝑜𝑣𝑒𝑟𝑙𝑎𝑝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𝑆𝑖𝑧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𝐾𝐶𝐹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altLang="zh-CN" sz="2400" i="1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  <m:t>𝑆𝑖𝑧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  <m:t>𝐷𝑒𝑡𝑒𝑐𝑡𝑖𝑜𝑛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400" i="1" dirty="0"/>
              </a:p>
            </p:txBody>
          </p:sp>
        </mc:Choice>
        <mc:Fallback xmlns="">
          <p:sp>
            <p:nvSpPr>
              <p:cNvPr id="12" name="圆角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139" y="2727268"/>
                <a:ext cx="3628324" cy="2653234"/>
              </a:xfrm>
              <a:prstGeom prst="roundRect">
                <a:avLst/>
              </a:prstGeom>
              <a:blipFill rotWithShape="0">
                <a:blip r:embed="rId2"/>
                <a:stretch>
                  <a:fillRect t="-14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圆角矩形 5"/>
          <p:cNvSpPr/>
          <p:nvPr/>
        </p:nvSpPr>
        <p:spPr>
          <a:xfrm>
            <a:off x="9065791" y="3709680"/>
            <a:ext cx="2287428" cy="85823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New</a:t>
            </a:r>
            <a:r>
              <a:rPr lang="zh-CN" alt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location</a:t>
            </a:r>
            <a:endParaRPr lang="en-US" altLang="zh-CN" sz="24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5" name="圆角矩形 5"/>
          <p:cNvSpPr/>
          <p:nvPr/>
        </p:nvSpPr>
        <p:spPr>
          <a:xfrm>
            <a:off x="4372139" y="5761978"/>
            <a:ext cx="3628324" cy="59636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KCF</a:t>
            </a:r>
            <a:r>
              <a:rPr lang="zh-CN" alt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regression</a:t>
            </a:r>
            <a:endParaRPr lang="en-US" altLang="zh-CN" sz="24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8" name="圆角矩形 5"/>
          <p:cNvSpPr/>
          <p:nvPr/>
        </p:nvSpPr>
        <p:spPr>
          <a:xfrm>
            <a:off x="8970694" y="1833323"/>
            <a:ext cx="2382525" cy="106135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Sequence</a:t>
            </a:r>
            <a:r>
              <a:rPr lang="zh-CN" altLang="en-US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Control</a:t>
            </a:r>
            <a:endParaRPr lang="en-US" altLang="zh-CN" sz="24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2" name="下箭头 12"/>
          <p:cNvSpPr/>
          <p:nvPr/>
        </p:nvSpPr>
        <p:spPr>
          <a:xfrm rot="16200000" flipH="1">
            <a:off x="8204711" y="3577123"/>
            <a:ext cx="656836" cy="1065329"/>
          </a:xfrm>
          <a:prstGeom prst="downArrow">
            <a:avLst>
              <a:gd name="adj1" fmla="val 50000"/>
              <a:gd name="adj2" fmla="val 6453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1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圆角右箭头 22"/>
          <p:cNvSpPr/>
          <p:nvPr/>
        </p:nvSpPr>
        <p:spPr>
          <a:xfrm rot="10800000">
            <a:off x="8000463" y="4567914"/>
            <a:ext cx="2352405" cy="1790432"/>
          </a:xfrm>
          <a:prstGeom prst="bentArrow">
            <a:avLst>
              <a:gd name="adj1" fmla="val 16339"/>
              <a:gd name="adj2" fmla="val 16667"/>
              <a:gd name="adj3" fmla="val 17105"/>
              <a:gd name="adj4" fmla="val 4703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4" name="圆角右箭头 23"/>
          <p:cNvSpPr/>
          <p:nvPr/>
        </p:nvSpPr>
        <p:spPr>
          <a:xfrm rot="16200000">
            <a:off x="2516198" y="4312386"/>
            <a:ext cx="998065" cy="2713819"/>
          </a:xfrm>
          <a:prstGeom prst="bentArrow">
            <a:avLst>
              <a:gd name="adj1" fmla="val 25227"/>
              <a:gd name="adj2" fmla="val 39906"/>
              <a:gd name="adj3" fmla="val 35626"/>
              <a:gd name="adj4" fmla="val 6346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5" name="下箭头 12"/>
          <p:cNvSpPr/>
          <p:nvPr/>
        </p:nvSpPr>
        <p:spPr>
          <a:xfrm rot="10800000" flipH="1">
            <a:off x="9856922" y="2875441"/>
            <a:ext cx="633452" cy="810748"/>
          </a:xfrm>
          <a:prstGeom prst="downArrow">
            <a:avLst>
              <a:gd name="adj1" fmla="val 50000"/>
              <a:gd name="adj2" fmla="val 6453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1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圆角右箭头 25"/>
          <p:cNvSpPr/>
          <p:nvPr/>
        </p:nvSpPr>
        <p:spPr>
          <a:xfrm>
            <a:off x="1921790" y="1877378"/>
            <a:ext cx="7048904" cy="998061"/>
          </a:xfrm>
          <a:prstGeom prst="bentArrow">
            <a:avLst>
              <a:gd name="adj1" fmla="val 25227"/>
              <a:gd name="adj2" fmla="val 39906"/>
              <a:gd name="adj3" fmla="val 35626"/>
              <a:gd name="adj4" fmla="val 63469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8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/>
          <p:nvPr/>
        </p:nvSpPr>
        <p:spPr>
          <a:xfrm>
            <a:off x="670160" y="643860"/>
            <a:ext cx="9506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Prototype</a:t>
            </a:r>
            <a:endParaRPr lang="en-US" sz="4800" dirty="0">
              <a:solidFill>
                <a:schemeClr val="accent6">
                  <a:lumMod val="40000"/>
                  <a:lumOff val="6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0160" y="2386738"/>
            <a:ext cx="1038013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Language:</a:t>
            </a:r>
            <a:r>
              <a:rPr lang="zh-CN" alt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Python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Package</a:t>
            </a:r>
            <a:r>
              <a:rPr lang="zh-CN" alt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use:</a:t>
            </a:r>
            <a:r>
              <a:rPr lang="zh-CN" alt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altLang="zh-CN" sz="2800" dirty="0" smtClean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Open-CV:</a:t>
            </a:r>
            <a:r>
              <a:rPr lang="zh-CN" alt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For</a:t>
            </a:r>
            <a:r>
              <a:rPr lang="zh-CN" alt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live</a:t>
            </a:r>
            <a:r>
              <a:rPr lang="zh-CN" alt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stream</a:t>
            </a:r>
            <a:r>
              <a:rPr lang="zh-CN" alt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processing</a:t>
            </a:r>
            <a:r>
              <a:rPr lang="zh-CN" alt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&amp;</a:t>
            </a:r>
            <a:r>
              <a:rPr lang="zh-CN" alt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visualization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MxNet</a:t>
            </a:r>
            <a:r>
              <a:rPr lang="en-US" altLang="zh-CN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  <a:r>
              <a:rPr lang="zh-CN" alt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</a:t>
            </a:r>
            <a:r>
              <a:rPr lang="en-US" altLang="zh-CN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or</a:t>
            </a:r>
            <a:r>
              <a:rPr lang="zh-CN" alt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Faster-RCNN</a:t>
            </a:r>
            <a:r>
              <a:rPr lang="zh-CN" alt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training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altLang="zh-CN" sz="2800" dirty="0" err="1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Dlib</a:t>
            </a:r>
            <a:r>
              <a:rPr lang="en-US" altLang="zh-CN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  <a:r>
              <a:rPr lang="zh-CN" alt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</a:t>
            </a:r>
            <a:r>
              <a:rPr lang="en-US" altLang="zh-CN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or</a:t>
            </a:r>
            <a:r>
              <a:rPr lang="zh-CN" alt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err="1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dlib</a:t>
            </a:r>
            <a:r>
              <a:rPr lang="zh-CN" alt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face</a:t>
            </a:r>
            <a:r>
              <a:rPr lang="zh-CN" altLang="en-US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detection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Modification</a:t>
            </a:r>
            <a:r>
              <a:rPr lang="zh-CN" alt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based</a:t>
            </a:r>
            <a:r>
              <a:rPr lang="zh-CN" alt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on</a:t>
            </a:r>
            <a:r>
              <a:rPr lang="zh-CN" alt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the</a:t>
            </a:r>
            <a:r>
              <a:rPr lang="zh-CN" alt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python</a:t>
            </a:r>
            <a:r>
              <a:rPr lang="zh-CN" alt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implementation</a:t>
            </a:r>
            <a:r>
              <a:rPr lang="zh-CN" alt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of</a:t>
            </a:r>
            <a:r>
              <a:rPr lang="zh-CN" alt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KCF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Parameters:</a:t>
            </a:r>
            <a:r>
              <a:rPr lang="zh-CN" alt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mostly</a:t>
            </a:r>
            <a:r>
              <a:rPr lang="zh-CN" alt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determined</a:t>
            </a:r>
            <a:r>
              <a:rPr lang="zh-CN" alt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during</a:t>
            </a:r>
            <a:r>
              <a:rPr lang="zh-CN" alt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80591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9277"/>
            <a:ext cx="10515600" cy="757259"/>
          </a:xfrm>
          <a:noFill/>
        </p:spPr>
        <p:txBody>
          <a:bodyPr wrap="square" rtlCol="0">
            <a:spAutoFit/>
          </a:bodyPr>
          <a:lstStyle/>
          <a:p>
            <a:r>
              <a:rPr lang="en-US" altLang="zh-CN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Test</a:t>
            </a:r>
            <a:r>
              <a:rPr lang="zh-CN" altLang="en-US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Result</a:t>
            </a:r>
            <a:r>
              <a:rPr lang="zh-CN" altLang="en-US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 </a:t>
            </a:r>
            <a:r>
              <a:rPr lang="en-US" altLang="zh-CN" sz="480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Impact" charset="0"/>
                <a:ea typeface="Impact" charset="0"/>
                <a:cs typeface="Impact" charset="0"/>
              </a:rPr>
              <a:t>Testing</a:t>
            </a:r>
            <a:r>
              <a:rPr lang="zh-CN" altLang="en-US" sz="480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Impact" charset="0"/>
                <a:ea typeface="Impact" charset="0"/>
                <a:cs typeface="Impact" charset="0"/>
              </a:rPr>
              <a:t>Data</a:t>
            </a:r>
            <a:endParaRPr lang="en-US" sz="4801" dirty="0">
              <a:solidFill>
                <a:schemeClr val="accent4">
                  <a:lumMod val="20000"/>
                  <a:lumOff val="8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44783"/>
            <a:ext cx="8811410" cy="1543592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No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benchmark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for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in-car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object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tracking</a:t>
            </a:r>
          </a:p>
          <a:p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Instead,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we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use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Visual </a:t>
            </a:r>
            <a:r>
              <a:rPr lang="en-US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Tracker </a:t>
            </a:r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Benchmark</a:t>
            </a:r>
            <a:endParaRPr lang="en-US" altLang="zh-CN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Only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f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ace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tracking</a:t>
            </a:r>
            <a:r>
              <a:rPr lang="zh-CN" alt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sequences</a:t>
            </a:r>
            <a:endParaRPr lang="en-US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38200" y="4194148"/>
            <a:ext cx="4774900" cy="2061014"/>
            <a:chOff x="1922780" y="4001294"/>
            <a:chExt cx="4774900" cy="206101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0680" y="4001294"/>
              <a:ext cx="1397000" cy="20574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9030" y="4001294"/>
              <a:ext cx="1588928" cy="205709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2780" y="4001294"/>
              <a:ext cx="1563528" cy="2061014"/>
            </a:xfrm>
            <a:prstGeom prst="rect">
              <a:avLst/>
            </a:prstGeom>
          </p:spPr>
        </p:pic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441138"/>
              </p:ext>
            </p:extLst>
          </p:nvPr>
        </p:nvGraphicFramePr>
        <p:xfrm>
          <a:off x="5978882" y="4194148"/>
          <a:ext cx="5459059" cy="20570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459059"/>
              </a:tblGrid>
              <a:tr h="47197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OCC: </a:t>
                      </a:r>
                      <a:r>
                        <a:rPr lang="en-US" sz="1000">
                          <a:effectLst/>
                          <a:highlight>
                            <a:srgbClr val="FFFFFF"/>
                          </a:highlight>
                        </a:rPr>
                        <a:t>Occlusion – the target is partially or fully occluded.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63500" marR="63500" marT="63500" marB="63500"/>
                </a:tc>
              </a:tr>
              <a:tr h="3728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FM: Fast Motion – the motion of the ground truth is larger than tm pixels (tm=20).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63500" marR="63500" marT="63500" marB="63500"/>
                </a:tc>
              </a:tr>
              <a:tr h="3728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MB: </a:t>
                      </a:r>
                      <a:r>
                        <a:rPr lang="en-US" sz="1000" dirty="0">
                          <a:effectLst/>
                          <a:highlight>
                            <a:srgbClr val="FFFFFF"/>
                          </a:highlight>
                        </a:rPr>
                        <a:t>Motion Blur – the target region is blurred due to the motion of target or camera.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63500" marR="63500" marT="63500" marB="63500"/>
                </a:tc>
              </a:tr>
              <a:tr h="3728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OV: Out-of-View – some portion of the target leaves the view.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63500" marR="63500" marT="63500" marB="63500"/>
                </a:tc>
              </a:tr>
              <a:tr h="372861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BC:Background</a:t>
                      </a:r>
                      <a:r>
                        <a:rPr lang="en-US" sz="1000" dirty="0">
                          <a:effectLst/>
                        </a:rPr>
                        <a:t> Clutters – the background near the target has the similar color or texture as the target.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63500" marR="63500" marT="63500" marB="6350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53336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8398"/>
            <a:ext cx="10515600" cy="757259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CN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Test</a:t>
            </a:r>
            <a:r>
              <a:rPr lang="zh-CN" altLang="en-US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Results</a:t>
            </a:r>
            <a:r>
              <a:rPr lang="zh-CN" altLang="en-US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Impact" charset="0"/>
                <a:ea typeface="Impact" charset="0"/>
                <a:cs typeface="Impact" charset="0"/>
              </a:rPr>
              <a:t>Method</a:t>
            </a:r>
            <a:endParaRPr lang="en-US" sz="4801" dirty="0">
              <a:solidFill>
                <a:schemeClr val="accent4">
                  <a:lumMod val="20000"/>
                  <a:lumOff val="8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71358"/>
                <a:ext cx="10392784" cy="1267648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Overlapping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ratio: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altLang="zh-CN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𝑜𝑣𝑒𝑟𝑙𝑎𝑝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𝑝𝑟𝑒𝑑𝑖𝑐𝑡</m:t>
                        </m:r>
                        <m:r>
                          <a:rPr lang="zh-CN" alt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𝑟𝑒𝑔𝑖𝑜𝑛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   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𝑔𝑟𝑜𝑢𝑛𝑑</m:t>
                        </m:r>
                        <m:r>
                          <a:rPr lang="zh-CN" alt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𝑡𝑟𝑢𝑡h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𝑠𝑚𝑎𝑙𝑙𝑒𝑟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𝑝𝑟𝑒𝑑𝑖𝑐𝑡</m:t>
                        </m:r>
                        <m:r>
                          <a:rPr lang="zh-CN" alt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𝑟𝑒𝑔𝑖𝑜𝑛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,   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𝑔𝑟𝑜𝑢𝑛𝑑</m:t>
                        </m:r>
                        <m:r>
                          <a:rPr lang="zh-CN" altLang="en-US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𝑡𝑟𝑢𝑡h</m:t>
                        </m:r>
                        <m:r>
                          <a:rPr lang="en-US" altLang="zh-CN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  <m:t>)</m:t>
                        </m:r>
                      </m:den>
                    </m:f>
                  </m:oMath>
                </a14:m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r>
                  <a:rPr lang="en-US" altLang="zh-CN" dirty="0" smtClean="0">
                    <a:solidFill>
                      <a:schemeClr val="bg1"/>
                    </a:solidFill>
                  </a:rPr>
                  <a:t>Success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Rate: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#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%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of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frames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that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success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the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overlapping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ratio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71358"/>
                <a:ext cx="10392784" cy="1267648"/>
              </a:xfrm>
              <a:blipFill rotWithShape="0">
                <a:blip r:embed="rId2"/>
                <a:stretch>
                  <a:fillRect l="-1056" t="-481" b="-9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4808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00940"/>
            <a:ext cx="10515600" cy="757259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CN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Test</a:t>
            </a:r>
            <a:r>
              <a:rPr lang="zh-CN" altLang="en-US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Results</a:t>
            </a:r>
            <a:r>
              <a:rPr lang="zh-CN" altLang="en-US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Impact" charset="0"/>
                <a:ea typeface="Impact" charset="0"/>
                <a:cs typeface="Impact" charset="0"/>
              </a:rPr>
              <a:t>Result</a:t>
            </a:r>
            <a:endParaRPr lang="en-US" sz="4801" dirty="0">
              <a:solidFill>
                <a:schemeClr val="accent4">
                  <a:lumMod val="20000"/>
                  <a:lumOff val="8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4" name="image29.png"/>
          <p:cNvPicPr/>
          <p:nvPr/>
        </p:nvPicPr>
        <p:blipFill>
          <a:blip r:embed="rId2"/>
          <a:srcRect b="3370"/>
          <a:stretch>
            <a:fillRect/>
          </a:stretch>
        </p:blipFill>
        <p:spPr>
          <a:xfrm>
            <a:off x="435442" y="2142780"/>
            <a:ext cx="3577160" cy="2013868"/>
          </a:xfrm>
          <a:prstGeom prst="rect">
            <a:avLst/>
          </a:prstGeom>
          <a:ln/>
        </p:spPr>
      </p:pic>
      <p:pic>
        <p:nvPicPr>
          <p:cNvPr id="5" name="image11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082837" y="2142780"/>
            <a:ext cx="3839860" cy="2013868"/>
          </a:xfrm>
          <a:prstGeom prst="rect">
            <a:avLst/>
          </a:prstGeom>
          <a:ln/>
        </p:spPr>
      </p:pic>
      <p:pic>
        <p:nvPicPr>
          <p:cNvPr id="6" name="image26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992932" y="2142780"/>
            <a:ext cx="3763626" cy="2013868"/>
          </a:xfrm>
          <a:prstGeom prst="rect">
            <a:avLst/>
          </a:prstGeom>
          <a:ln/>
        </p:spPr>
      </p:pic>
      <p:sp>
        <p:nvSpPr>
          <p:cNvPr id="7" name="TextBox 6"/>
          <p:cNvSpPr txBox="1"/>
          <p:nvPr/>
        </p:nvSpPr>
        <p:spPr>
          <a:xfrm>
            <a:off x="441063" y="4741229"/>
            <a:ext cx="35715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 9.1.1 Success rate vs. overlap ratio in OCC test</a:t>
            </a:r>
            <a:endParaRPr lang="en-US" sz="1200" dirty="0"/>
          </a:p>
          <a:p>
            <a:r>
              <a:rPr lang="en-US" sz="1200" dirty="0"/>
              <a:t>OCC: Occlusion – the target is partially or </a:t>
            </a:r>
            <a:r>
              <a:rPr lang="en-US" sz="1200" dirty="0" smtClean="0"/>
              <a:t>fully</a:t>
            </a:r>
            <a:r>
              <a:rPr lang="zh-CN" altLang="en-US" sz="1200" dirty="0" smtClean="0"/>
              <a:t> </a:t>
            </a:r>
            <a:r>
              <a:rPr lang="en-US" sz="1200" dirty="0" smtClean="0"/>
              <a:t>occluded</a:t>
            </a:r>
            <a:r>
              <a:rPr lang="en-US" sz="1200" dirty="0"/>
              <a:t>.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82837" y="4741229"/>
            <a:ext cx="418472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 9.1.2 Success rate vs. overlap ratio in FM &amp; MB test</a:t>
            </a:r>
            <a:endParaRPr lang="en-US" sz="1200" dirty="0"/>
          </a:p>
          <a:p>
            <a:r>
              <a:rPr lang="en-US" sz="1200" dirty="0"/>
              <a:t>FM: Fast Motion – the motion of the ground truth is larger than tm pixels (tm=20).</a:t>
            </a:r>
            <a:br>
              <a:rPr lang="en-US" sz="1200" dirty="0"/>
            </a:br>
            <a:r>
              <a:rPr lang="en-US" sz="1200" dirty="0"/>
              <a:t>MB: Motion Blur – the target region is blurred due to the motion of target or camera.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86569" y="4741229"/>
            <a:ext cx="356998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Figure 9.1.3 Success rate vs. overlap ratio in OV &amp; BC test</a:t>
            </a:r>
            <a:endParaRPr lang="en-US" sz="1200" dirty="0"/>
          </a:p>
          <a:p>
            <a:r>
              <a:rPr lang="en-US" sz="1200" dirty="0"/>
              <a:t>OV: Out-of-View – some portion of the target leaves the view.</a:t>
            </a:r>
            <a:br>
              <a:rPr lang="en-US" sz="1200" dirty="0"/>
            </a:br>
            <a:r>
              <a:rPr lang="en-US" sz="1200" dirty="0" err="1"/>
              <a:t>BC:Background</a:t>
            </a:r>
            <a:r>
              <a:rPr lang="en-US" sz="1200" dirty="0"/>
              <a:t> Clutters – the background near the target has the similar color or texture as the target.</a:t>
            </a:r>
            <a:br>
              <a:rPr lang="en-US" sz="1200" dirty="0"/>
            </a:b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396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49277"/>
            <a:ext cx="10515600" cy="757259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altLang="zh-CN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Test</a:t>
            </a:r>
            <a:r>
              <a:rPr lang="zh-CN" altLang="en-US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Results</a:t>
            </a:r>
            <a:r>
              <a:rPr lang="zh-CN" altLang="en-US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Impact" charset="0"/>
                <a:ea typeface="Impact" charset="0"/>
                <a:cs typeface="Impact" charset="0"/>
              </a:rPr>
              <a:t>Comparison</a:t>
            </a:r>
            <a:endParaRPr lang="en-US" sz="4801" dirty="0">
              <a:solidFill>
                <a:schemeClr val="accent4">
                  <a:lumMod val="20000"/>
                  <a:lumOff val="8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2870200" y="3810406"/>
          <a:ext cx="6451600" cy="20851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8636"/>
                <a:gridCol w="1019677"/>
                <a:gridCol w="1076855"/>
                <a:gridCol w="2706432"/>
              </a:tblGrid>
              <a:tr h="368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KCF_cpu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KCF origin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KCF_gpu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88900" marR="88900" marT="88900" marB="88900"/>
                </a:tc>
              </a:tr>
              <a:tr h="3302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FPS (24)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~50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172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~50 with gpu; ~1 with cpu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88900" marR="88900" marT="88900" marB="8890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Frame Loss rate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88900" marR="88900" marT="88900" marB="8890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Precision (70%) (under 60% overlap ratio)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76%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86%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95%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88900" marR="88900" marT="88900" marB="8890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Variance (10%)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3.4%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3%</a:t>
                      </a:r>
                      <a:endParaRPr lang="en-US" sz="110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88900" marR="88900" marT="88900" marB="8890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0.3%</a:t>
                      </a:r>
                      <a:endParaRPr lang="en-US" sz="1100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DengXian" charset="-122"/>
                      </a:endParaRPr>
                    </a:p>
                  </a:txBody>
                  <a:tcPr marL="88900" marR="88900" marT="88900" marB="88900"/>
                </a:tc>
              </a:tr>
            </a:tbl>
          </a:graphicData>
        </a:graphic>
      </p:graphicFrame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2238639"/>
            <a:ext cx="10010614" cy="1268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Generally,</a:t>
            </a:r>
            <a:r>
              <a:rPr lang="zh-CN" altLang="en-US" sz="2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GPU</a:t>
            </a:r>
            <a:r>
              <a:rPr lang="zh-CN" altLang="en-US" sz="2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version</a:t>
            </a:r>
            <a:r>
              <a:rPr lang="zh-CN" altLang="en-US" sz="2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performs</a:t>
            </a:r>
            <a:r>
              <a:rPr lang="zh-CN" altLang="en-US" sz="2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best</a:t>
            </a:r>
            <a:r>
              <a:rPr lang="zh-CN" altLang="en-US" sz="2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when</a:t>
            </a:r>
            <a:r>
              <a:rPr lang="zh-CN" altLang="en-US" sz="2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deployed</a:t>
            </a:r>
            <a:r>
              <a:rPr lang="zh-CN" altLang="en-US" sz="2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on</a:t>
            </a:r>
            <a:r>
              <a:rPr lang="zh-CN" altLang="en-US" sz="2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GPU</a:t>
            </a:r>
          </a:p>
          <a:p>
            <a:r>
              <a:rPr lang="en-US" altLang="zh-CN" sz="2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CPU</a:t>
            </a:r>
            <a:r>
              <a:rPr lang="zh-CN" altLang="en-US" sz="2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version</a:t>
            </a:r>
            <a:r>
              <a:rPr lang="zh-CN" altLang="en-US" sz="2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is</a:t>
            </a:r>
            <a:r>
              <a:rPr lang="zh-CN" altLang="en-US" sz="2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still</a:t>
            </a:r>
            <a:r>
              <a:rPr lang="zh-CN" altLang="en-US" sz="2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worthy</a:t>
            </a:r>
            <a:r>
              <a:rPr lang="zh-CN" altLang="en-US" sz="2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of</a:t>
            </a:r>
            <a:r>
              <a:rPr lang="zh-CN" altLang="en-US" sz="2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mention</a:t>
            </a:r>
            <a:r>
              <a:rPr lang="zh-CN" altLang="en-US" sz="2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for</a:t>
            </a:r>
            <a:r>
              <a:rPr lang="zh-CN" altLang="en-US" sz="2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in-car</a:t>
            </a:r>
            <a:r>
              <a:rPr lang="zh-CN" altLang="en-US" sz="2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system</a:t>
            </a:r>
            <a:r>
              <a:rPr lang="zh-CN" altLang="en-US" sz="2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altLang="zh-CN" sz="2600" b="1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use.</a:t>
            </a:r>
            <a:endParaRPr lang="en-US" sz="2600" b="1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941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7334" y="573052"/>
            <a:ext cx="5747321" cy="861975"/>
          </a:xfrm>
          <a:prstGeom prst="rect">
            <a:avLst/>
          </a:prstGeom>
        </p:spPr>
        <p:txBody>
          <a:bodyPr wrap="none" lIns="121803" tIns="60901" rIns="121803" bIns="60901">
            <a:spAutoFit/>
          </a:bodyPr>
          <a:lstStyle/>
          <a:p>
            <a:r>
              <a:rPr lang="en-US" altLang="zh-CN" sz="4801" dirty="0">
                <a:latin typeface="Impact" charset="0"/>
                <a:ea typeface="Impact" charset="0"/>
                <a:cs typeface="Impact" charset="0"/>
              </a:rPr>
              <a:t>Introduction</a:t>
            </a:r>
            <a:r>
              <a:rPr lang="zh-CN" altLang="en-US" sz="4801" dirty="0"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>
                <a:solidFill>
                  <a:srgbClr val="BFBFBF"/>
                </a:solidFill>
                <a:latin typeface="Impact" charset="0"/>
                <a:ea typeface="Impact" charset="0"/>
                <a:cs typeface="Impact" charset="0"/>
              </a:rPr>
              <a:t>Problem</a:t>
            </a:r>
            <a:r>
              <a:rPr lang="zh-CN" altLang="en-US" sz="4801" dirty="0">
                <a:latin typeface="Impact" charset="0"/>
                <a:ea typeface="Impact" charset="0"/>
                <a:cs typeface="Impact" charset="0"/>
              </a:rPr>
              <a:t> </a:t>
            </a:r>
            <a:endParaRPr lang="en-US" altLang="zh-CN" sz="4801" dirty="0">
              <a:solidFill>
                <a:schemeClr val="bg1">
                  <a:lumMod val="7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35799" y="2367855"/>
            <a:ext cx="184779" cy="369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1801" dirty="0"/>
          </a:p>
        </p:txBody>
      </p:sp>
      <p:sp>
        <p:nvSpPr>
          <p:cNvPr id="6" name="圆角矩形 5"/>
          <p:cNvSpPr/>
          <p:nvPr/>
        </p:nvSpPr>
        <p:spPr>
          <a:xfrm>
            <a:off x="3856828" y="2737411"/>
            <a:ext cx="4488825" cy="19351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new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in-car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interaction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method?</a:t>
            </a:r>
            <a:r>
              <a:rPr lang="zh-CN" altLang="en-US" sz="3201" dirty="0">
                <a:solidFill>
                  <a:srgbClr val="7030A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endParaRPr lang="en-US" altLang="zh-CN" sz="3201" dirty="0">
              <a:solidFill>
                <a:srgbClr val="7030A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89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34437" y="2414601"/>
            <a:ext cx="307007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800" b="1" dirty="0" smtClean="0">
                <a:solidFill>
                  <a:schemeClr val="bg1">
                    <a:lumMod val="75000"/>
                  </a:schemeClr>
                </a:solidFill>
                <a:latin typeface="Impact" charset="0"/>
                <a:ea typeface="Impact" charset="0"/>
                <a:cs typeface="Impact" charset="0"/>
              </a:rPr>
              <a:t>Q&amp;A</a:t>
            </a:r>
            <a:endParaRPr lang="zh-CN" altLang="en-US" sz="7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84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7334" y="573052"/>
            <a:ext cx="5088160" cy="861809"/>
          </a:xfrm>
          <a:prstGeom prst="rect">
            <a:avLst/>
          </a:prstGeom>
        </p:spPr>
        <p:txBody>
          <a:bodyPr wrap="none" lIns="121803" tIns="60901" rIns="121803" bIns="60901">
            <a:spAutoFit/>
          </a:bodyPr>
          <a:lstStyle/>
          <a:p>
            <a:r>
              <a:rPr lang="en-US" altLang="zh-CN" sz="4801" dirty="0">
                <a:latin typeface="Impact" charset="0"/>
                <a:ea typeface="Impact" charset="0"/>
                <a:cs typeface="Impact" charset="0"/>
              </a:rPr>
              <a:t>Introduction</a:t>
            </a:r>
            <a:r>
              <a:rPr lang="zh-CN" altLang="en-US" sz="4801" dirty="0"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rgbClr val="BFBFBF"/>
                </a:solidFill>
                <a:latin typeface="Impact" charset="0"/>
                <a:ea typeface="Impact" charset="0"/>
                <a:cs typeface="Impact" charset="0"/>
              </a:rPr>
              <a:t>Needs</a:t>
            </a:r>
            <a:endParaRPr lang="en-US" altLang="zh-CN" sz="4801" dirty="0">
              <a:solidFill>
                <a:schemeClr val="bg1">
                  <a:lumMod val="7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913101" y="2622363"/>
            <a:ext cx="4012795" cy="81301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Gesture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control!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913100" y="4071388"/>
            <a:ext cx="4012795" cy="154316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gesture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endParaRPr lang="en-US" altLang="zh-CN" sz="3201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pPr algn="ctr"/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tracking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system</a:t>
            </a:r>
          </a:p>
        </p:txBody>
      </p:sp>
      <p:sp>
        <p:nvSpPr>
          <p:cNvPr id="7" name="下箭头 6"/>
          <p:cNvSpPr/>
          <p:nvPr/>
        </p:nvSpPr>
        <p:spPr>
          <a:xfrm flipH="1">
            <a:off x="2692448" y="3435376"/>
            <a:ext cx="454095" cy="636012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1"/>
          </a:p>
        </p:txBody>
      </p:sp>
      <p:sp>
        <p:nvSpPr>
          <p:cNvPr id="9" name="圆角矩形 8"/>
          <p:cNvSpPr/>
          <p:nvPr/>
        </p:nvSpPr>
        <p:spPr>
          <a:xfrm>
            <a:off x="6192884" y="4071388"/>
            <a:ext cx="5043387" cy="154316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face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tracking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system!</a:t>
            </a:r>
            <a:r>
              <a:rPr lang="zh-CN" altLang="en-US" sz="3201" dirty="0">
                <a:solidFill>
                  <a:srgbClr val="7030A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endParaRPr lang="en-US" altLang="zh-CN" sz="3201" dirty="0">
              <a:solidFill>
                <a:srgbClr val="7030A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192884" y="2622364"/>
            <a:ext cx="5043387" cy="86477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object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tracking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system</a:t>
            </a:r>
            <a:r>
              <a:rPr lang="zh-CN" altLang="en-US" sz="3201" dirty="0">
                <a:solidFill>
                  <a:srgbClr val="7030A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endParaRPr lang="en-US" altLang="zh-CN" sz="3201" dirty="0">
              <a:solidFill>
                <a:srgbClr val="7030A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2" name="下箭头 11"/>
          <p:cNvSpPr/>
          <p:nvPr/>
        </p:nvSpPr>
        <p:spPr>
          <a:xfrm flipH="1">
            <a:off x="8487529" y="3497340"/>
            <a:ext cx="454095" cy="57404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1"/>
          </a:p>
        </p:txBody>
      </p:sp>
      <p:sp>
        <p:nvSpPr>
          <p:cNvPr id="13" name="下箭头 12"/>
          <p:cNvSpPr/>
          <p:nvPr/>
        </p:nvSpPr>
        <p:spPr>
          <a:xfrm rot="16200000" flipH="1">
            <a:off x="5128638" y="3645920"/>
            <a:ext cx="861504" cy="850937"/>
          </a:xfrm>
          <a:prstGeom prst="downArrow">
            <a:avLst>
              <a:gd name="adj1" fmla="val 50000"/>
              <a:gd name="adj2" fmla="val 64533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801"/>
          </a:p>
        </p:txBody>
      </p:sp>
    </p:spTree>
    <p:extLst>
      <p:ext uri="{BB962C8B-B14F-4D97-AF65-F5344CB8AC3E}">
        <p14:creationId xmlns:p14="http://schemas.microsoft.com/office/powerpoint/2010/main" val="60927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7334" y="573052"/>
            <a:ext cx="5631992" cy="861809"/>
          </a:xfrm>
          <a:prstGeom prst="rect">
            <a:avLst/>
          </a:prstGeom>
        </p:spPr>
        <p:txBody>
          <a:bodyPr wrap="none" lIns="121803" tIns="60901" rIns="121803" bIns="60901">
            <a:spAutoFit/>
          </a:bodyPr>
          <a:lstStyle/>
          <a:p>
            <a:r>
              <a:rPr lang="en-US" altLang="zh-CN" sz="4801" dirty="0" smtClean="0">
                <a:latin typeface="Impact" charset="0"/>
                <a:ea typeface="Impact" charset="0"/>
                <a:cs typeface="Impact" charset="0"/>
              </a:rPr>
              <a:t>Introduction</a:t>
            </a:r>
            <a:r>
              <a:rPr lang="zh-CN" altLang="en-US" sz="4801" dirty="0" smtClean="0"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rgbClr val="BFBFBF"/>
                </a:solidFill>
                <a:latin typeface="Impact" charset="0"/>
                <a:ea typeface="Impact" charset="0"/>
                <a:cs typeface="Impact" charset="0"/>
              </a:rPr>
              <a:t>Solution</a:t>
            </a:r>
            <a:endParaRPr lang="en-US" altLang="zh-CN" sz="4801" dirty="0">
              <a:solidFill>
                <a:schemeClr val="bg1">
                  <a:lumMod val="7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934319" y="2848674"/>
            <a:ext cx="4488825" cy="19351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real-time</a:t>
            </a:r>
            <a:r>
              <a:rPr lang="zh-CN" altLang="en-US" sz="3201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illumination</a:t>
            </a:r>
            <a:r>
              <a:rPr lang="zh-CN" altLang="en-US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robust</a:t>
            </a:r>
            <a:r>
              <a:rPr lang="zh-CN" altLang="en-US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face</a:t>
            </a:r>
            <a:r>
              <a:rPr lang="zh-CN" altLang="en-US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tracker</a:t>
            </a:r>
            <a:r>
              <a:rPr lang="zh-CN" altLang="en-US" sz="3201" dirty="0" smtClean="0">
                <a:solidFill>
                  <a:srgbClr val="7030A0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endParaRPr lang="en-US" altLang="zh-CN" sz="3201" dirty="0">
              <a:solidFill>
                <a:srgbClr val="7030A0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94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7334" y="573052"/>
            <a:ext cx="6401516" cy="861809"/>
          </a:xfrm>
          <a:prstGeom prst="rect">
            <a:avLst/>
          </a:prstGeom>
        </p:spPr>
        <p:txBody>
          <a:bodyPr wrap="none" lIns="121803" tIns="60901" rIns="121803" bIns="60901">
            <a:spAutoFit/>
          </a:bodyPr>
          <a:lstStyle/>
          <a:p>
            <a:r>
              <a:rPr lang="en-US" altLang="zh-CN" sz="4801" dirty="0" smtClean="0">
                <a:latin typeface="Impact" charset="0"/>
                <a:ea typeface="Impact" charset="0"/>
                <a:cs typeface="Impact" charset="0"/>
              </a:rPr>
              <a:t>Requirements</a:t>
            </a:r>
            <a:r>
              <a:rPr lang="zh-CN" altLang="en-US" sz="4801" dirty="0" smtClean="0"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rgbClr val="BFBFBF"/>
                </a:solidFill>
                <a:latin typeface="Impact" charset="0"/>
                <a:ea typeface="Impact" charset="0"/>
                <a:cs typeface="Impact" charset="0"/>
              </a:rPr>
              <a:t>Customer</a:t>
            </a:r>
            <a:endParaRPr lang="en-US" altLang="zh-CN" sz="4801" dirty="0">
              <a:solidFill>
                <a:schemeClr val="bg1">
                  <a:lumMod val="7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21392" y="4066183"/>
            <a:ext cx="62970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focus</a:t>
            </a: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lose,</a:t>
            </a: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endParaRPr lang="en-US" altLang="zh-CN" sz="3200" b="1" dirty="0" smtClean="0">
              <a:solidFill>
                <a:schemeClr val="bg1">
                  <a:lumMod val="50000"/>
                </a:schemeClr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sudden</a:t>
            </a: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illumination</a:t>
            </a: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change,</a:t>
            </a:r>
            <a:r>
              <a:rPr lang="zh-CN" altLang="en-US" sz="3200" b="1" dirty="0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0" b="1" dirty="0" smtClean="0">
                <a:solidFill>
                  <a:schemeClr val="bg1">
                    <a:lumMod val="50000"/>
                  </a:schemeClr>
                </a:solidFill>
                <a:latin typeface="Helvetica Light" charset="0"/>
                <a:ea typeface="Helvetica Light" charset="0"/>
                <a:cs typeface="Helvetica Light" charset="0"/>
              </a:rPr>
              <a:t>etc.</a:t>
            </a:r>
          </a:p>
          <a:p>
            <a:endParaRPr kumimoji="1" lang="zh-CN" altLang="en-US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57334" y="1967883"/>
            <a:ext cx="3867883" cy="81301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Real-time</a:t>
            </a:r>
            <a:endParaRPr lang="en-US" altLang="zh-CN" sz="3201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57334" y="2956554"/>
            <a:ext cx="3867883" cy="81301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Accurate</a:t>
            </a:r>
            <a:endParaRPr lang="en-US" altLang="zh-CN" sz="3201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57334" y="3945225"/>
            <a:ext cx="3867883" cy="11972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Reliable</a:t>
            </a:r>
            <a:r>
              <a:rPr lang="zh-CN" altLang="en-US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under</a:t>
            </a:r>
            <a:r>
              <a:rPr lang="zh-CN" altLang="en-US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different</a:t>
            </a:r>
            <a:r>
              <a:rPr lang="zh-CN" altLang="en-US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scenarios</a:t>
            </a:r>
            <a:endParaRPr lang="en-US" altLang="zh-CN" sz="3201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57334" y="5311935"/>
            <a:ext cx="3867883" cy="81301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Portable</a:t>
            </a:r>
            <a:endParaRPr lang="en-US" altLang="zh-CN" sz="3201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2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5113383" y="1936886"/>
            <a:ext cx="4367283" cy="8130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 smtClean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Frame</a:t>
            </a:r>
            <a:r>
              <a:rPr lang="zh-CN" altLang="en-US" sz="3201" dirty="0" smtClean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 smtClean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rate</a:t>
            </a:r>
            <a:r>
              <a:rPr lang="zh-CN" altLang="en-US" sz="3201" dirty="0" smtClean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 smtClean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&gt;</a:t>
            </a:r>
            <a:r>
              <a:rPr lang="zh-CN" altLang="en-US" sz="3201" dirty="0" smtClean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 smtClean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24</a:t>
            </a:r>
            <a:r>
              <a:rPr lang="zh-CN" altLang="en-US" sz="3201" dirty="0" smtClean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 smtClean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fps</a:t>
            </a:r>
            <a:endParaRPr lang="en-US" altLang="zh-CN" sz="3201" dirty="0">
              <a:solidFill>
                <a:schemeClr val="tx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113383" y="2925557"/>
            <a:ext cx="4367283" cy="8130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P</a:t>
            </a:r>
            <a:r>
              <a:rPr lang="en-US" altLang="zh-CN" sz="3201" dirty="0" smtClean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recision</a:t>
            </a:r>
            <a:r>
              <a:rPr lang="zh-CN" altLang="en-US" sz="3201" dirty="0" smtClean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 smtClean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&gt;</a:t>
            </a:r>
            <a:r>
              <a:rPr lang="zh-CN" altLang="en-US" sz="3201" dirty="0" smtClean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 smtClean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80%</a:t>
            </a:r>
            <a:endParaRPr lang="en-US" altLang="zh-CN" sz="3201" dirty="0">
              <a:solidFill>
                <a:schemeClr val="tx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113383" y="3914228"/>
            <a:ext cx="4367283" cy="119723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 smtClean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Variance</a:t>
            </a:r>
            <a:r>
              <a:rPr lang="zh-CN" altLang="en-US" sz="3201" dirty="0" smtClean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zh-CN" altLang="zh-CN" sz="3201" dirty="0" smtClean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&lt;</a:t>
            </a:r>
            <a:r>
              <a:rPr lang="zh-CN" altLang="en-US" sz="3201" dirty="0" smtClean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 smtClean="0">
                <a:solidFill>
                  <a:schemeClr val="tx1"/>
                </a:solidFill>
                <a:latin typeface="Helvetica Light" charset="0"/>
                <a:ea typeface="Helvetica Light" charset="0"/>
                <a:cs typeface="Helvetica Light" charset="0"/>
              </a:rPr>
              <a:t>10%</a:t>
            </a:r>
            <a:endParaRPr lang="en-US" altLang="zh-CN" sz="3201" dirty="0">
              <a:solidFill>
                <a:schemeClr val="tx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7334" y="573052"/>
            <a:ext cx="6981499" cy="861809"/>
          </a:xfrm>
          <a:prstGeom prst="rect">
            <a:avLst/>
          </a:prstGeom>
        </p:spPr>
        <p:txBody>
          <a:bodyPr wrap="none" lIns="121803" tIns="60901" rIns="121803" bIns="60901">
            <a:spAutoFit/>
          </a:bodyPr>
          <a:lstStyle/>
          <a:p>
            <a:r>
              <a:rPr lang="en-US" altLang="zh-CN" sz="4801" dirty="0" smtClean="0">
                <a:latin typeface="Impact" charset="0"/>
                <a:ea typeface="Impact" charset="0"/>
                <a:cs typeface="Impact" charset="0"/>
              </a:rPr>
              <a:t>Requirements</a:t>
            </a:r>
            <a:r>
              <a:rPr lang="zh-CN" altLang="en-US" sz="4801" dirty="0" smtClean="0"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rgbClr val="BFBFBF"/>
                </a:solidFill>
                <a:latin typeface="Impact" charset="0"/>
                <a:ea typeface="Impact" charset="0"/>
                <a:cs typeface="Impact" charset="0"/>
              </a:rPr>
              <a:t>Engineering</a:t>
            </a:r>
            <a:endParaRPr lang="en-US" altLang="zh-CN" sz="4801" dirty="0">
              <a:solidFill>
                <a:schemeClr val="bg1">
                  <a:lumMod val="75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57334" y="1936886"/>
            <a:ext cx="3867883" cy="81301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Real-time</a:t>
            </a:r>
            <a:endParaRPr lang="en-US" altLang="zh-CN" sz="3201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57334" y="2925557"/>
            <a:ext cx="3867883" cy="81301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Accurate</a:t>
            </a:r>
            <a:endParaRPr lang="en-US" altLang="zh-CN" sz="3201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657334" y="3914228"/>
            <a:ext cx="3867883" cy="119723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Reliable</a:t>
            </a:r>
            <a:r>
              <a:rPr lang="zh-CN" altLang="en-US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under</a:t>
            </a:r>
            <a:r>
              <a:rPr lang="zh-CN" altLang="en-US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different</a:t>
            </a:r>
            <a:r>
              <a:rPr lang="zh-CN" altLang="en-US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 </a:t>
            </a:r>
            <a:r>
              <a:rPr lang="en-US" altLang="zh-CN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scenarios</a:t>
            </a:r>
            <a:endParaRPr lang="en-US" altLang="zh-CN" sz="3201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57334" y="5287116"/>
            <a:ext cx="3867883" cy="813013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1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Portable</a:t>
            </a:r>
            <a:endParaRPr lang="en-US" altLang="zh-CN" sz="3201" dirty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93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7334" y="573052"/>
            <a:ext cx="8256191" cy="861783"/>
          </a:xfrm>
          <a:prstGeom prst="rect">
            <a:avLst/>
          </a:prstGeom>
        </p:spPr>
        <p:txBody>
          <a:bodyPr wrap="none" lIns="121803" tIns="60901" rIns="121803" bIns="60901">
            <a:spAutoFit/>
          </a:bodyPr>
          <a:lstStyle/>
          <a:p>
            <a:r>
              <a:rPr lang="en-US" altLang="zh-CN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Concept Generation &amp; Selection</a:t>
            </a:r>
            <a:endParaRPr lang="en-US" altLang="zh-CN" sz="4801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663698" cy="93307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Pure tracking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KCF</a:t>
            </a:r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6172200" y="1825625"/>
            <a:ext cx="5181600" cy="13023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Pure detection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Fast R-CNN</a:t>
            </a:r>
          </a:p>
          <a:p>
            <a:pPr lvl="1"/>
            <a:r>
              <a:rPr lang="en-US" dirty="0" err="1" smtClean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dlib</a:t>
            </a:r>
            <a:endParaRPr lang="en-US" dirty="0" smtClean="0">
              <a:solidFill>
                <a:schemeClr val="bg1"/>
              </a:solidFill>
              <a:latin typeface="Helvetica Light" charset="0"/>
              <a:ea typeface="Helvetica Light" charset="0"/>
              <a:cs typeface="Helvetica Light" charset="0"/>
            </a:endParaRPr>
          </a:p>
          <a:p>
            <a:endParaRPr lang="en-US" dirty="0"/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3128010"/>
            <a:ext cx="3688080" cy="3053491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128010"/>
            <a:ext cx="3870100" cy="304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86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334" y="2929180"/>
            <a:ext cx="7959724" cy="322364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Combined score function</a:t>
            </a:r>
          </a:p>
          <a:p>
            <a:r>
              <a:rPr lang="en-US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Detection assisted tracking</a:t>
            </a:r>
          </a:p>
          <a:p>
            <a:r>
              <a:rPr lang="en-US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Mixed ranking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Balance between two algorithms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Helvetica Light" charset="0"/>
                <a:ea typeface="Helvetica Light" charset="0"/>
                <a:cs typeface="Helvetica Light" charset="0"/>
              </a:rPr>
              <a:t>Smooth trace</a:t>
            </a:r>
          </a:p>
        </p:txBody>
      </p:sp>
      <p:sp>
        <p:nvSpPr>
          <p:cNvPr id="4" name="矩形 3"/>
          <p:cNvSpPr/>
          <p:nvPr/>
        </p:nvSpPr>
        <p:spPr>
          <a:xfrm>
            <a:off x="657334" y="573052"/>
            <a:ext cx="8256191" cy="861783"/>
          </a:xfrm>
          <a:prstGeom prst="rect">
            <a:avLst/>
          </a:prstGeom>
        </p:spPr>
        <p:txBody>
          <a:bodyPr wrap="none" lIns="121803" tIns="60901" rIns="121803" bIns="60901">
            <a:spAutoFit/>
          </a:bodyPr>
          <a:lstStyle/>
          <a:p>
            <a:r>
              <a:rPr lang="en-US" altLang="zh-CN" sz="4801" dirty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Concept Generation &amp; Selection</a:t>
            </a:r>
            <a:endParaRPr lang="en-US" altLang="zh-CN" sz="4801" dirty="0">
              <a:solidFill>
                <a:schemeClr val="bg1"/>
              </a:solidFill>
              <a:latin typeface="Impact" charset="0"/>
              <a:ea typeface="Impact" charset="0"/>
              <a:cs typeface="Impac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1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7334" y="573052"/>
            <a:ext cx="5747363" cy="861783"/>
          </a:xfrm>
          <a:prstGeom prst="rect">
            <a:avLst/>
          </a:prstGeom>
        </p:spPr>
        <p:txBody>
          <a:bodyPr wrap="none" lIns="121803" tIns="60901" rIns="121803" bIns="60901">
            <a:spAutoFit/>
          </a:bodyPr>
          <a:lstStyle/>
          <a:p>
            <a:r>
              <a:rPr lang="en-US" altLang="zh-CN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Final</a:t>
            </a:r>
            <a:r>
              <a:rPr lang="zh-CN" altLang="en-US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Design</a:t>
            </a:r>
            <a:r>
              <a:rPr lang="zh-CN" altLang="en-US" sz="4801" dirty="0" smtClean="0">
                <a:solidFill>
                  <a:schemeClr val="bg1"/>
                </a:solidFill>
                <a:latin typeface="Impact" charset="0"/>
                <a:ea typeface="Impact" charset="0"/>
                <a:cs typeface="Impact" charset="0"/>
              </a:rPr>
              <a:t> </a:t>
            </a:r>
            <a:r>
              <a:rPr lang="en-US" altLang="zh-CN" sz="480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Impact" charset="0"/>
                <a:ea typeface="Impact" charset="0"/>
                <a:cs typeface="Impact" charset="0"/>
              </a:rPr>
              <a:t>Overview</a:t>
            </a:r>
            <a:endParaRPr lang="en-US" altLang="zh-CN" sz="4801" dirty="0">
              <a:solidFill>
                <a:schemeClr val="accent6">
                  <a:lumMod val="40000"/>
                  <a:lumOff val="60000"/>
                </a:schemeClr>
              </a:solidFill>
              <a:latin typeface="Impact" charset="0"/>
              <a:ea typeface="Impact" charset="0"/>
              <a:cs typeface="Impact" charset="0"/>
            </a:endParaRPr>
          </a:p>
        </p:txBody>
      </p:sp>
      <p:pic>
        <p:nvPicPr>
          <p:cNvPr id="1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35" y="1434835"/>
            <a:ext cx="11072457" cy="4984452"/>
          </a:xfrm>
          <a:prstGeom prst="rect">
            <a:avLst/>
          </a:prstGeom>
        </p:spPr>
      </p:pic>
      <p:sp>
        <p:nvSpPr>
          <p:cNvPr id="15" name="Rectangle 7"/>
          <p:cNvSpPr/>
          <p:nvPr/>
        </p:nvSpPr>
        <p:spPr>
          <a:xfrm>
            <a:off x="4293029" y="1728616"/>
            <a:ext cx="3790985" cy="469067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02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628</Words>
  <Application>Microsoft Macintosh PowerPoint</Application>
  <PresentationFormat>宽屏</PresentationFormat>
  <Paragraphs>140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Cambria Math</vt:lpstr>
      <vt:lpstr>DengXian</vt:lpstr>
      <vt:lpstr>DengXian Light</vt:lpstr>
      <vt:lpstr>Helvetica</vt:lpstr>
      <vt:lpstr>Helvetica Light</vt:lpstr>
      <vt:lpstr>Helvetica Light Oblique</vt:lpstr>
      <vt:lpstr>Impact</vt:lpstr>
      <vt:lpstr>Mangal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Test Result  Testing Data</vt:lpstr>
      <vt:lpstr>Test Results Method</vt:lpstr>
      <vt:lpstr>Test Results Result</vt:lpstr>
      <vt:lpstr>Test Results Comparison</vt:lpstr>
      <vt:lpstr>PowerPoint 演示文稿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Xuefeng Hu</dc:creator>
  <cp:lastModifiedBy>Xuefeng Hu</cp:lastModifiedBy>
  <cp:revision>175</cp:revision>
  <cp:lastPrinted>2017-06-12T06:26:01Z</cp:lastPrinted>
  <dcterms:created xsi:type="dcterms:W3CDTF">2017-06-11T14:05:22Z</dcterms:created>
  <dcterms:modified xsi:type="dcterms:W3CDTF">2017-08-08T15:35:21Z</dcterms:modified>
</cp:coreProperties>
</file>